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97" r:id="rId4"/>
    <p:sldId id="298" r:id="rId5"/>
    <p:sldId id="299" r:id="rId6"/>
    <p:sldId id="300" r:id="rId7"/>
    <p:sldId id="301" r:id="rId8"/>
    <p:sldId id="302" r:id="rId9"/>
    <p:sldId id="286" r:id="rId10"/>
    <p:sldId id="289" r:id="rId11"/>
    <p:sldId id="290" r:id="rId12"/>
    <p:sldId id="292" r:id="rId13"/>
    <p:sldId id="291" r:id="rId14"/>
    <p:sldId id="293" r:id="rId15"/>
    <p:sldId id="294" r:id="rId16"/>
    <p:sldId id="295" r:id="rId17"/>
    <p:sldId id="296" r:id="rId18"/>
    <p:sldId id="303" r:id="rId19"/>
    <p:sldId id="305" r:id="rId20"/>
    <p:sldId id="304" r:id="rId21"/>
    <p:sldId id="306" r:id="rId22"/>
    <p:sldId id="307" r:id="rId23"/>
    <p:sldId id="308" r:id="rId24"/>
    <p:sldId id="310" r:id="rId25"/>
    <p:sldId id="311" r:id="rId26"/>
    <p:sldId id="275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7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66F26"/>
    <a:srgbClr val="DDDDDD"/>
    <a:srgbClr val="C0C0C0"/>
    <a:srgbClr val="EAEAEA"/>
    <a:srgbClr val="000000"/>
    <a:srgbClr val="46ACAE"/>
    <a:srgbClr val="7EA5D0"/>
    <a:srgbClr val="6E8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>
      <p:cViewPr varScale="1">
        <p:scale>
          <a:sx n="73" d="100"/>
          <a:sy n="73" d="100"/>
        </p:scale>
        <p:origin x="408" y="72"/>
      </p:cViewPr>
      <p:guideLst>
        <p:guide orient="horz" pos="2160"/>
        <p:guide pos="47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743200" y="2667000"/>
            <a:ext cx="6096000" cy="13589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1" hangingPunct="1">
              <a:defRPr sz="3600" smtClean="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6875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4038600"/>
            <a:ext cx="5867400" cy="685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eaLnBrk="1" hangingPunct="1">
              <a:buFont typeface="Wingdings" panose="05000000000000000000" pitchFamily="2" charset="2"/>
              <a:buNone/>
              <a:defRPr sz="1800" b="0" smtClean="0"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sp>
        <p:nvSpPr>
          <p:cNvPr id="36876" name="Rectangle 12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37325"/>
            <a:ext cx="213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A65A4851-5E3C-4E59-8BF4-6A3C0B430ABD}" type="datetimeFigureOut">
              <a:rPr lang="ko-KR" altLang="en-US"/>
              <a:pPr/>
              <a:t>2016-03-30</a:t>
            </a:fld>
            <a:endParaRPr lang="en-US" altLang="ko-KR"/>
          </a:p>
        </p:txBody>
      </p:sp>
      <p:sp>
        <p:nvSpPr>
          <p:cNvPr id="36877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37325"/>
            <a:ext cx="2895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6878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37325"/>
            <a:ext cx="213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CC94A329-A2F7-4E36-97EB-E4B1EE015946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36879" name="Picture 15" descr="심벌+한+영_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5" y="90488"/>
            <a:ext cx="13096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7D04D-9432-4D11-9BC1-EA83AA5D83C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114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651BC8-A034-43FB-B3BC-B5A215C53D7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266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38957-F5C6-45AF-B6A1-B0FD437CD2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425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2AF194-667F-4560-B51E-CDC8C240F65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728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31B044-25E3-4EB4-B5D2-E18A5B02C8D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448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F56526-6653-45CF-96A9-7E61444B5F7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4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978CEB-64FD-4B38-B362-C75E4583833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425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5D30EB-180B-4920-97C9-748FA7D86D5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FE176-3A19-49AD-80F2-7A2B32160D9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456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84D6F1-2BCA-4841-9887-DB66E95891F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8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563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162800" y="152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5563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</a:lstStyle>
          <a:p>
            <a:fld id="{97754711-12C2-4F54-95C8-6C451B74C9C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238"/>
            <a:ext cx="7696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grpSp>
        <p:nvGrpSpPr>
          <p:cNvPr id="2055" name="Group 35"/>
          <p:cNvGrpSpPr>
            <a:grpSpLocks/>
          </p:cNvGrpSpPr>
          <p:nvPr/>
        </p:nvGrpSpPr>
        <p:grpSpPr bwMode="auto">
          <a:xfrm>
            <a:off x="0" y="1143000"/>
            <a:ext cx="7086600" cy="22225"/>
            <a:chOff x="0" y="720"/>
            <a:chExt cx="4464" cy="14"/>
          </a:xfrm>
        </p:grpSpPr>
        <p:sp>
          <p:nvSpPr>
            <p:cNvPr id="1055" name="Line 31"/>
            <p:cNvSpPr>
              <a:spLocks noChangeShapeType="1"/>
            </p:cNvSpPr>
            <p:nvPr userDrawn="1"/>
          </p:nvSpPr>
          <p:spPr bwMode="auto">
            <a:xfrm flipH="1">
              <a:off x="0" y="720"/>
              <a:ext cx="4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auto">
            <a:xfrm>
              <a:off x="0" y="734"/>
              <a:ext cx="19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971800"/>
            <a:ext cx="9144000" cy="1054100"/>
          </a:xfrm>
        </p:spPr>
        <p:txBody>
          <a:bodyPr/>
          <a:lstStyle/>
          <a:p>
            <a:pPr algn="ctr"/>
            <a:r>
              <a:rPr lang="en-US" altLang="ko-KR" sz="4000" dirty="0" smtClean="0">
                <a:ea typeface="굴림" panose="020B0600000101010101" pitchFamily="50" charset="-127"/>
              </a:rPr>
              <a:t>Arduino</a:t>
            </a:r>
            <a:endParaRPr lang="en-US" altLang="ko-KR" sz="4000" b="0" dirty="0"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015" y="5157192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sz="3200" kern="0" dirty="0" smtClean="0">
                <a:ea typeface="굴림" panose="020B0600000101010101" pitchFamily="50" charset="-127"/>
              </a:rPr>
              <a:t>정보 부호화 및 처리 연구실</a:t>
            </a:r>
            <a:r>
              <a:rPr lang="en-US" altLang="ko-KR" sz="3200" kern="0" dirty="0" smtClean="0">
                <a:ea typeface="굴림" panose="020B0600000101010101" pitchFamily="50" charset="-127"/>
              </a:rPr>
              <a:t>, </a:t>
            </a:r>
          </a:p>
          <a:p>
            <a:pPr algn="ctr"/>
            <a:r>
              <a:rPr lang="ko-KR" altLang="en-US" sz="3200" kern="0" dirty="0" smtClean="0">
                <a:ea typeface="굴림" panose="020B0600000101010101" pitchFamily="50" charset="-127"/>
              </a:rPr>
              <a:t>이하연</a:t>
            </a:r>
            <a:r>
              <a:rPr lang="en-US" altLang="ko-KR" sz="3200" kern="0" dirty="0" smtClean="0">
                <a:ea typeface="굴림" panose="020B0600000101010101" pitchFamily="50" charset="-127"/>
              </a:rPr>
              <a:t>, </a:t>
            </a:r>
            <a:r>
              <a:rPr lang="ko-KR" altLang="en-US" sz="3200" kern="0" smtClean="0">
                <a:ea typeface="굴림" panose="020B0600000101010101" pitchFamily="50" charset="-127"/>
              </a:rPr>
              <a:t>강제원 </a:t>
            </a:r>
            <a:r>
              <a:rPr lang="ko-KR" altLang="en-US" sz="3200" kern="0" dirty="0" smtClean="0">
                <a:ea typeface="굴림" panose="020B0600000101010101" pitchFamily="50" charset="-127"/>
              </a:rPr>
              <a:t>교수</a:t>
            </a:r>
            <a:endParaRPr lang="en-US" altLang="ko-KR" sz="320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9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Breadboard </a:t>
            </a:r>
            <a:r>
              <a:rPr lang="ko-KR" altLang="en-US" dirty="0" smtClean="0">
                <a:ea typeface="굴림" panose="020B0600000101010101" pitchFamily="50" charset="-127"/>
              </a:rPr>
              <a:t>사용법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1484040" cy="32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11760" y="3284984"/>
            <a:ext cx="504056" cy="1440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9712" y="2132856"/>
            <a:ext cx="504056" cy="21602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79712" y="2097723"/>
            <a:ext cx="576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-  +</a:t>
            </a:r>
            <a:endParaRPr lang="ko-KR" altLang="en-US" sz="1500" dirty="0"/>
          </a:p>
        </p:txBody>
      </p:sp>
      <p:cxnSp>
        <p:nvCxnSpPr>
          <p:cNvPr id="11" name="직선 연결선 10"/>
          <p:cNvCxnSpPr>
            <a:stCxn id="8" idx="1"/>
          </p:cNvCxnSpPr>
          <p:nvPr/>
        </p:nvCxnSpPr>
        <p:spPr>
          <a:xfrm flipH="1">
            <a:off x="1619672" y="2240868"/>
            <a:ext cx="36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2217638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+,- </a:t>
            </a:r>
            <a:r>
              <a:rPr lang="ko-KR" altLang="en-US" dirty="0" smtClean="0"/>
              <a:t>단자는 이곳에 연결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95536" y="2083619"/>
            <a:ext cx="1224136" cy="12241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851920" y="2240868"/>
            <a:ext cx="3024336" cy="73263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17" idx="1"/>
          </p:cNvCxnSpPr>
          <p:nvPr/>
        </p:nvCxnSpPr>
        <p:spPr>
          <a:xfrm flipV="1">
            <a:off x="2915816" y="2607188"/>
            <a:ext cx="936104" cy="749804"/>
          </a:xfrm>
          <a:prstGeom prst="bentConnector3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9772" y="4653136"/>
            <a:ext cx="324036" cy="0"/>
          </a:xfrm>
          <a:prstGeom prst="line">
            <a:avLst/>
          </a:prstGeom>
          <a:ln w="28575">
            <a:solidFill>
              <a:srgbClr val="E66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19772" y="4725144"/>
            <a:ext cx="324036" cy="0"/>
          </a:xfrm>
          <a:prstGeom prst="line">
            <a:avLst/>
          </a:prstGeom>
          <a:ln w="28575">
            <a:solidFill>
              <a:srgbClr val="E66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267744" y="2420888"/>
            <a:ext cx="0" cy="28803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195736" y="2420888"/>
            <a:ext cx="0" cy="28803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51920" y="232717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가로로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구멍이 연결되어 있음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095836" y="4653136"/>
            <a:ext cx="324036" cy="0"/>
          </a:xfrm>
          <a:prstGeom prst="line">
            <a:avLst/>
          </a:prstGeom>
          <a:ln w="28575">
            <a:solidFill>
              <a:srgbClr val="E66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095836" y="4725144"/>
            <a:ext cx="324036" cy="0"/>
          </a:xfrm>
          <a:prstGeom prst="line">
            <a:avLst/>
          </a:prstGeom>
          <a:ln w="28575">
            <a:solidFill>
              <a:srgbClr val="E66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Breadboard </a:t>
            </a:r>
            <a:r>
              <a:rPr lang="ko-KR" altLang="en-US" dirty="0" smtClean="0">
                <a:ea typeface="굴림" panose="020B0600000101010101" pitchFamily="50" charset="-127"/>
              </a:rPr>
              <a:t>사용법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6967" y="177281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Ex. LED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직렬연결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67367" y="177281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 dirty="0" smtClean="0">
                <a:ea typeface="굴림" panose="020B0600000101010101" pitchFamily="50" charset="-127"/>
                <a:cs typeface="Arial" panose="020B0604020202020204" pitchFamily="34" charset="0"/>
              </a:rPr>
              <a:t>Ex. LED </a:t>
            </a:r>
            <a:r>
              <a:rPr lang="ko-KR" altLang="en-US" b="1" dirty="0" smtClean="0">
                <a:ea typeface="굴림" panose="020B0600000101010101" pitchFamily="50" charset="-127"/>
                <a:cs typeface="Arial" panose="020B0604020202020204" pitchFamily="34" charset="0"/>
              </a:rPr>
              <a:t>병렬연결</a:t>
            </a:r>
            <a:endParaRPr lang="en-US" altLang="ko-KR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1"/>
          <a:stretch/>
        </p:blipFill>
        <p:spPr bwMode="auto">
          <a:xfrm>
            <a:off x="1547664" y="2497434"/>
            <a:ext cx="1877244" cy="26204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1"/>
          <a:stretch/>
        </p:blipFill>
        <p:spPr bwMode="auto">
          <a:xfrm>
            <a:off x="5148064" y="2492896"/>
            <a:ext cx="1877244" cy="26204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3045970"/>
            <a:ext cx="1540727" cy="88708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045970"/>
            <a:ext cx="1540727" cy="8870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99899" y="3235966"/>
            <a:ext cx="1540727" cy="8870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19505" y="3045970"/>
            <a:ext cx="1540727" cy="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120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프로그래밍 없이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켜기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8069768" cy="3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5421"/>
          <a:stretch/>
        </p:blipFill>
        <p:spPr>
          <a:xfrm>
            <a:off x="2083718" y="2420888"/>
            <a:ext cx="4443164" cy="3351860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120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프로그래밍 없이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켜기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1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초 켰다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초 껐다 반복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55734"/>
            <a:ext cx="2773928" cy="374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47381"/>
            <a:ext cx="3005336" cy="3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2" name="KakaoTalk_Video_20160203_1454_27_0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492896"/>
            <a:ext cx="5291311" cy="2974039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1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초 켰다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초 껐다 반복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6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5544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순서대로 켰다 끄기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41" y="2203215"/>
            <a:ext cx="3264024" cy="3735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203215"/>
            <a:ext cx="2952328" cy="35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4" name="KakaoTalk_Video_20160204_1631_12_5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28" r="8961"/>
          <a:stretch/>
        </p:blipFill>
        <p:spPr>
          <a:xfrm>
            <a:off x="1979712" y="2420888"/>
            <a:ext cx="4608512" cy="3265986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5544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순서대로 켰다 끄기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5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서서히 켜지게 하기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55734"/>
            <a:ext cx="2773928" cy="374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2880320" cy="34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예제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LED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서서히 켜지게 하기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LED 서서히 켜지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2348880"/>
            <a:ext cx="5760640" cy="32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Contents</a:t>
            </a:r>
            <a:endParaRPr lang="en-US" altLang="ko-KR" dirty="0" smtClean="0">
              <a:solidFill>
                <a:schemeClr val="accent1"/>
              </a:solidFill>
              <a:ea typeface="굴림" panose="020B0600000101010101" pitchFamily="50" charset="-127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ko-KR" altLang="ko-KR" dirty="0"/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38917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18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19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PWM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20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chemeClr val="bg1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</p:grpSp>
      <p:grpSp>
        <p:nvGrpSpPr>
          <p:cNvPr id="38921" name="Group 9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38922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23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24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Breadboard </a:t>
              </a:r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사용법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25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chemeClr val="bg1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</p:grpSp>
      <p:grpSp>
        <p:nvGrpSpPr>
          <p:cNvPr id="38926" name="Group 14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38927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28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29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예제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30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chemeClr val="bg1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</p:grpSp>
      <p:grpSp>
        <p:nvGrpSpPr>
          <p:cNvPr id="38931" name="Group 19"/>
          <p:cNvGrpSpPr>
            <a:grpSpLocks/>
          </p:cNvGrpSpPr>
          <p:nvPr/>
        </p:nvGrpSpPr>
        <p:grpSpPr bwMode="auto">
          <a:xfrm>
            <a:off x="2133600" y="4495800"/>
            <a:ext cx="4724400" cy="685800"/>
            <a:chOff x="1296" y="1824"/>
            <a:chExt cx="2976" cy="432"/>
          </a:xfrm>
        </p:grpSpPr>
        <p:sp>
          <p:nvSpPr>
            <p:cNvPr id="38932" name="AutoShape 2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33" name="AutoShape 2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38934" name="Text Box 22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rgbClr val="000000"/>
                  </a:solidFill>
                  <a:ea typeface="굴림" panose="020B0600000101010101" pitchFamily="50" charset="-127"/>
                </a:rPr>
                <a:t>시리얼 통신</a:t>
              </a:r>
              <a:endParaRPr lang="en-US" altLang="ko-KR" b="1" dirty="0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935" name="Text Box 2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chemeClr val="bg1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5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시리얼 통신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1259632" y="2399546"/>
            <a:ext cx="7560840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값이나 명령을 전달하는 방법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직렬 통신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: HIGH(1)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또는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LOW(0)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을 하나씩 전달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통신의 통신 속도 조절 가능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통신을 하는 기기는 서로 통신 속도가 같아야 함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RXD (Receive Data)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통신데이터 수신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TXD (Transmit Data):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통신데이터 송신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3871" y="1862599"/>
            <a:ext cx="3552017" cy="2605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84368" y="4413486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Arduino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PC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간의 통신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1259632" y="2399546"/>
            <a:ext cx="756084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Serial. 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b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egin()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입력 또는 출력을 사용하기 위해 먼저 호출해야 함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()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안에는 원하는 통신 속도를 설정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이 때 송신 기기와 수신 기기에서 같은 속도를 사용해야 함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일반적으로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9,600baud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사용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Serial.available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()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통신으로 데이터를 받았는지 확인하고 받았다면 데이터 수를 반환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받지 않았다면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을 반환함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반환하는 것이 출력하는 것은 아님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Serial.read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()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모니터를 통해 입력한 값을 하나씩 읽고 저장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Serial.print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() 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괄호 안에 있는 문자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혹은 문자열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숫자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를 출력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송신하는 명령어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Serial.printIn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() :  print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뒤에 붙은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In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은 출력 후 줄을 바꿔주는 것을 의미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68" y="2375982"/>
            <a:ext cx="3198675" cy="3825977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Arduino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PC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간의 통신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14613"/>
            <a:ext cx="4263579" cy="2287053"/>
          </a:xfrm>
          <a:prstGeom prst="rect">
            <a:avLst/>
          </a:prstGeom>
        </p:spPr>
      </p:pic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4699633" y="5373216"/>
            <a:ext cx="413515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en-US" altLang="ko-KR" sz="13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3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초에 숫자가 </a:t>
            </a:r>
            <a:r>
              <a:rPr lang="en-US" altLang="ko-KR" sz="13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3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씩 증가하면서 시리얼 모니터에 나타남</a:t>
            </a:r>
            <a:endParaRPr lang="en-US" altLang="ko-KR" sz="13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07904" y="2636912"/>
            <a:ext cx="433960" cy="277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3995936" y="2420888"/>
            <a:ext cx="151216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시리얼 모니터</a:t>
            </a:r>
            <a:endParaRPr lang="en-US" altLang="ko-KR" sz="1000" b="1" dirty="0" smtClean="0">
              <a:solidFill>
                <a:srgbClr val="FF0000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32040" y="2513801"/>
            <a:ext cx="2880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220072" y="2513801"/>
            <a:ext cx="0" cy="261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Arduino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PC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간의 통신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2690684" cy="3614565"/>
          </a:xfrm>
          <a:prstGeom prst="rect">
            <a:avLst/>
          </a:prstGeom>
        </p:spPr>
      </p:pic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4067944" y="2399546"/>
            <a:ext cx="47525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모니터에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을 입력하고 전송을 누르면 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13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번에 연결한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불이 들어옴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이 아닌 다른 숫자를 입력하고 전송을 누르면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불이 꺼짐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0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Arduino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PC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간의 통신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4067944" y="2399546"/>
            <a:ext cx="475252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시리얼 모니터에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을 입력하고 전송을 누르면 디지털 핀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13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번에 연결한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불이 들어옴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이 아닌 다른 숫자를 입력하고 전송을 누르면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LED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불이 꺼짐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+) 121314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를 누르면 불이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 동안 켜지고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초 동안 꺼짐을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번 반복함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하나씩 차례대로 수행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98" y="2399546"/>
            <a:ext cx="2656721" cy="36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시리얼 통신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6264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Arduino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와 다른 기기 통신할 때 주의사항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05024"/>
            <a:ext cx="1841389" cy="1266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0" y="3571644"/>
            <a:ext cx="3364899" cy="2391916"/>
          </a:xfrm>
          <a:prstGeom prst="rect">
            <a:avLst/>
          </a:prstGeom>
        </p:spPr>
      </p:pic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4572000" y="2636912"/>
            <a:ext cx="396044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VCC-VCC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GND-GND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solidFill>
                  <a:srgbClr val="CC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solidFill>
                  <a:srgbClr val="CC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RXD-TXD </a:t>
            </a:r>
            <a:r>
              <a:rPr lang="ko-KR" altLang="en-US" sz="1500" b="1" dirty="0" smtClean="0">
                <a:solidFill>
                  <a:srgbClr val="CC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연결</a:t>
            </a:r>
            <a:endParaRPr lang="en-US" altLang="ko-KR" sz="1500" b="1" dirty="0" smtClean="0">
              <a:solidFill>
                <a:srgbClr val="CC0000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solidFill>
                  <a:srgbClr val="CC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 TXD- RXD </a:t>
            </a:r>
            <a:r>
              <a:rPr lang="ko-KR" altLang="en-US" sz="1500" b="1" dirty="0" smtClean="0">
                <a:solidFill>
                  <a:srgbClr val="CC0000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ko-KR" altLang="en-US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아두이노가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보내면 다른 기기에서는 받고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다른 기기에서 보낸 걸 </a:t>
            </a:r>
            <a:r>
              <a:rPr lang="ko-KR" altLang="en-US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아두이노가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받음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WordArt 2"/>
          <p:cNvSpPr>
            <a:spLocks noChangeArrowheads="1" noChangeShapeType="1" noTextEdit="1"/>
          </p:cNvSpPr>
          <p:nvPr/>
        </p:nvSpPr>
        <p:spPr bwMode="gray">
          <a:xfrm>
            <a:off x="2743200" y="3048000"/>
            <a:ext cx="53340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  <a:endParaRPr lang="ko-KR" altLang="en-US" sz="3600" b="1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PWM (Pulse Width Modulation)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750002"/>
            <a:ext cx="2880320" cy="2112484"/>
          </a:xfrm>
          <a:prstGeom prst="rect">
            <a:avLst/>
          </a:prstGeom>
        </p:spPr>
      </p:pic>
      <p:sp>
        <p:nvSpPr>
          <p:cNvPr id="41" name="Text Box 35"/>
          <p:cNvSpPr txBox="1">
            <a:spLocks noChangeArrowheads="1"/>
          </p:cNvSpPr>
          <p:nvPr/>
        </p:nvSpPr>
        <p:spPr bwMode="auto">
          <a:xfrm>
            <a:off x="1187624" y="2642618"/>
            <a:ext cx="744281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전압 신호의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Pulse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를 이용하여 원하는 전압신호 평균값을 출력으로 만들어 냄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디지털 핀 중 앞에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~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이 붙어있는 번호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(3, 5, 6, 9, 10, 11)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에서 사용 가능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analogWrite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사용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2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43608" y="2060848"/>
            <a:ext cx="5617919" cy="792088"/>
            <a:chOff x="1618377" y="3212976"/>
            <a:chExt cx="5617919" cy="792088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1618377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/>
            <p:nvPr/>
          </p:nvCxnSpPr>
          <p:spPr>
            <a:xfrm flipH="1">
              <a:off x="2554481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/>
            <p:nvPr/>
          </p:nvCxnSpPr>
          <p:spPr>
            <a:xfrm>
              <a:off x="3490585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/>
            <p:nvPr/>
          </p:nvCxnSpPr>
          <p:spPr>
            <a:xfrm flipH="1">
              <a:off x="4426689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/>
            <p:nvPr/>
          </p:nvCxnSpPr>
          <p:spPr>
            <a:xfrm>
              <a:off x="5364088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/>
            <p:nvPr/>
          </p:nvCxnSpPr>
          <p:spPr>
            <a:xfrm flipH="1">
              <a:off x="6300192" y="3212976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직선 화살표 연결선 6"/>
          <p:cNvCxnSpPr/>
          <p:nvPr/>
        </p:nvCxnSpPr>
        <p:spPr>
          <a:xfrm>
            <a:off x="1043608" y="3284984"/>
            <a:ext cx="648072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black">
          <a:xfrm>
            <a:off x="7380312" y="3296017"/>
            <a:ext cx="576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시간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475656" y="2996952"/>
            <a:ext cx="19442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/>
          <p:cNvSpPr txBox="1">
            <a:spLocks noChangeArrowheads="1"/>
          </p:cNvSpPr>
          <p:nvPr/>
        </p:nvSpPr>
        <p:spPr bwMode="black">
          <a:xfrm>
            <a:off x="1979712" y="2935977"/>
            <a:ext cx="8364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 Period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408752" y="1840632"/>
            <a:ext cx="9751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4"/>
          <p:cNvSpPr txBox="1">
            <a:spLocks noChangeArrowheads="1"/>
          </p:cNvSpPr>
          <p:nvPr/>
        </p:nvSpPr>
        <p:spPr bwMode="black">
          <a:xfrm>
            <a:off x="2699791" y="1573342"/>
            <a:ext cx="18709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rPr>
              <a:t>50% = duty ratio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27584" y="2060848"/>
            <a:ext cx="0" cy="792088"/>
          </a:xfrm>
          <a:prstGeom prst="straightConnector1">
            <a:avLst/>
          </a:prstGeom>
          <a:ln>
            <a:solidFill>
              <a:srgbClr val="E66F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"/>
          <p:cNvSpPr txBox="1">
            <a:spLocks noChangeArrowheads="1"/>
          </p:cNvSpPr>
          <p:nvPr/>
        </p:nvSpPr>
        <p:spPr bwMode="black">
          <a:xfrm>
            <a:off x="395536" y="2276872"/>
            <a:ext cx="4409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b="1" dirty="0" smtClean="0">
                <a:solidFill>
                  <a:srgbClr val="E66F26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5V</a:t>
            </a:r>
            <a:endParaRPr lang="en-US" altLang="ko-KR" sz="1200" b="1" dirty="0">
              <a:solidFill>
                <a:srgbClr val="E66F26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black">
          <a:xfrm>
            <a:off x="7380312" y="2237613"/>
            <a:ext cx="165618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평균 전압</a:t>
            </a:r>
            <a:r>
              <a:rPr lang="en-US" altLang="ko-KR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: 2.5V</a:t>
            </a:r>
          </a:p>
          <a:p>
            <a:endParaRPr lang="en-US" altLang="ko-KR" sz="1300" b="1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2.5V</a:t>
            </a:r>
            <a:r>
              <a:rPr lang="ko-KR" altLang="en-US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처럼 동작</a:t>
            </a:r>
            <a:endParaRPr lang="en-US" altLang="ko-KR" sz="13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black">
          <a:xfrm>
            <a:off x="7524328" y="4465851"/>
            <a:ext cx="165618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평균 전압</a:t>
            </a:r>
            <a:r>
              <a:rPr lang="en-US" altLang="ko-KR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: 3V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300" b="1" dirty="0" smtClean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3V</a:t>
            </a:r>
            <a:r>
              <a:rPr lang="ko-KR" altLang="en-US" sz="13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처럼 동작</a:t>
            </a:r>
            <a:endParaRPr lang="en-US" altLang="ko-KR" sz="13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043608" y="5517232"/>
            <a:ext cx="648072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4"/>
          <p:cNvSpPr txBox="1">
            <a:spLocks noChangeArrowheads="1"/>
          </p:cNvSpPr>
          <p:nvPr/>
        </p:nvSpPr>
        <p:spPr bwMode="black">
          <a:xfrm>
            <a:off x="7380312" y="5528265"/>
            <a:ext cx="576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시간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black">
          <a:xfrm>
            <a:off x="1979712" y="5168225"/>
            <a:ext cx="8364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rPr>
              <a:t>1 Period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black">
          <a:xfrm>
            <a:off x="395536" y="4509120"/>
            <a:ext cx="4409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 b="1" dirty="0" smtClean="0">
                <a:solidFill>
                  <a:srgbClr val="E66F26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5V</a:t>
            </a:r>
            <a:endParaRPr lang="en-US" altLang="ko-KR" sz="1200" b="1" dirty="0">
              <a:solidFill>
                <a:srgbClr val="E66F26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940" name="그룹 39939"/>
          <p:cNvGrpSpPr/>
          <p:nvPr/>
        </p:nvGrpSpPr>
        <p:grpSpPr>
          <a:xfrm>
            <a:off x="1115616" y="3805590"/>
            <a:ext cx="6192688" cy="1423610"/>
            <a:chOff x="1115616" y="3805590"/>
            <a:chExt cx="6192688" cy="1423610"/>
          </a:xfrm>
        </p:grpSpPr>
        <p:grpSp>
          <p:nvGrpSpPr>
            <p:cNvPr id="44" name="그룹 43"/>
            <p:cNvGrpSpPr/>
            <p:nvPr/>
          </p:nvGrpSpPr>
          <p:grpSpPr>
            <a:xfrm>
              <a:off x="1259632" y="4293096"/>
              <a:ext cx="4536504" cy="792088"/>
              <a:chOff x="1546369" y="3212976"/>
              <a:chExt cx="4536504" cy="792088"/>
            </a:xfrm>
          </p:grpSpPr>
          <p:cxnSp>
            <p:nvCxnSpPr>
              <p:cNvPr id="45" name="꺾인 연결선 44"/>
              <p:cNvCxnSpPr/>
              <p:nvPr/>
            </p:nvCxnSpPr>
            <p:spPr>
              <a:xfrm>
                <a:off x="1546369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꺾인 연결선 45"/>
              <p:cNvCxnSpPr/>
              <p:nvPr/>
            </p:nvCxnSpPr>
            <p:spPr>
              <a:xfrm flipH="1">
                <a:off x="2122433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꺾인 연결선 46"/>
              <p:cNvCxnSpPr/>
              <p:nvPr/>
            </p:nvCxnSpPr>
            <p:spPr>
              <a:xfrm>
                <a:off x="3058537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꺾인 연결선 47"/>
              <p:cNvCxnSpPr/>
              <p:nvPr/>
            </p:nvCxnSpPr>
            <p:spPr>
              <a:xfrm flipH="1">
                <a:off x="3634601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꺾인 연결선 48"/>
              <p:cNvCxnSpPr/>
              <p:nvPr/>
            </p:nvCxnSpPr>
            <p:spPr>
              <a:xfrm>
                <a:off x="4570705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꺾인 연결선 49"/>
              <p:cNvCxnSpPr/>
              <p:nvPr/>
            </p:nvCxnSpPr>
            <p:spPr>
              <a:xfrm flipH="1">
                <a:off x="5146769" y="3212976"/>
                <a:ext cx="936104" cy="792088"/>
              </a:xfrm>
              <a:prstGeom prst="bentConnector3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화살표 연결선 52"/>
            <p:cNvCxnSpPr/>
            <p:nvPr/>
          </p:nvCxnSpPr>
          <p:spPr>
            <a:xfrm>
              <a:off x="1763688" y="5229200"/>
              <a:ext cx="1476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2284242" y="4082589"/>
              <a:ext cx="9751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 Box 4"/>
            <p:cNvSpPr txBox="1">
              <a:spLocks noChangeArrowheads="1"/>
            </p:cNvSpPr>
            <p:nvPr/>
          </p:nvSpPr>
          <p:spPr bwMode="black">
            <a:xfrm>
              <a:off x="2555776" y="3805590"/>
              <a:ext cx="17281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1200" b="1" dirty="0" smtClean="0">
                  <a:solidFill>
                    <a:schemeClr val="accent1">
                      <a:lumMod val="50000"/>
                    </a:schemeClr>
                  </a:solidFill>
                  <a:ea typeface="굴림" panose="020B0600000101010101" pitchFamily="50" charset="-127"/>
                  <a:cs typeface="Arial" panose="020B0604020202020204" pitchFamily="34" charset="0"/>
                </a:rPr>
                <a:t>60% = duty ratio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115616" y="4293096"/>
              <a:ext cx="0" cy="792088"/>
            </a:xfrm>
            <a:prstGeom prst="straightConnector1">
              <a:avLst/>
            </a:prstGeom>
            <a:ln>
              <a:solidFill>
                <a:srgbClr val="E66F2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/>
            <p:nvPr/>
          </p:nvCxnSpPr>
          <p:spPr>
            <a:xfrm>
              <a:off x="5796136" y="4293095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 59"/>
            <p:cNvCxnSpPr/>
            <p:nvPr/>
          </p:nvCxnSpPr>
          <p:spPr>
            <a:xfrm rot="10800000" flipV="1">
              <a:off x="6372200" y="4293095"/>
              <a:ext cx="936104" cy="792088"/>
            </a:xfrm>
            <a:prstGeom prst="bentConnector3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6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black">
          <a:xfrm>
            <a:off x="827584" y="1700808"/>
            <a:ext cx="3513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b="1" dirty="0" err="1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digitalWrite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000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켜짐 </a:t>
            </a:r>
            <a:r>
              <a:rPr lang="en-US" altLang="ko-KR" sz="2000" b="1" dirty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or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꺼짐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1187624" y="3677830"/>
            <a:ext cx="5832648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PWM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방식으로 아날로그 값 출력할 때 사용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analogWrite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핀 번호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duty)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(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duty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: 0~255</a:t>
            </a:r>
            <a:r>
              <a:rPr lang="ko-KR" altLang="en-US" sz="1500" b="1" dirty="0">
                <a:ea typeface="굴림" panose="020B0600000101010101" pitchFamily="50" charset="-127"/>
                <a:cs typeface="Arial" panose="020B0604020202020204" pitchFamily="34" charset="0"/>
              </a:rPr>
              <a:t>로 출력할 파형의 세기를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나타냄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sz="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duty=0 : duty ratio=0%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duty=127: duty ratio=50%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duty=255 : duty ratio=100%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1259632" y="2183522"/>
            <a:ext cx="4392488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digitalWrite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핀 번호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값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값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: 0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또는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끌 때는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0,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켤 때는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로 표현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black">
          <a:xfrm>
            <a:off x="827584" y="3212976"/>
            <a:ext cx="4972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b="1" dirty="0" err="1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analogWrite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어느 정도 켤지 조절 가능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4082" r="37346" b="40683"/>
          <a:stretch/>
        </p:blipFill>
        <p:spPr>
          <a:xfrm>
            <a:off x="6308193" y="2442531"/>
            <a:ext cx="2520648" cy="19569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223" r="21522" b="45661"/>
          <a:stretch/>
        </p:blipFill>
        <p:spPr>
          <a:xfrm>
            <a:off x="3347863" y="2440763"/>
            <a:ext cx="2611977" cy="19569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23388" r="26819" b="41774"/>
          <a:stretch/>
        </p:blipFill>
        <p:spPr>
          <a:xfrm>
            <a:off x="251519" y="2440764"/>
            <a:ext cx="2807759" cy="1956923"/>
          </a:xfrm>
          <a:prstGeom prst="rect">
            <a:avLst/>
          </a:prstGeom>
        </p:spPr>
      </p:pic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1082255" y="4509120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duty=255</a:t>
            </a: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4080708" y="4509119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duty=150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7052012" y="4509119"/>
            <a:ext cx="10330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duty=30</a:t>
            </a:r>
          </a:p>
        </p:txBody>
      </p:sp>
    </p:spTree>
    <p:extLst>
      <p:ext uri="{BB962C8B-B14F-4D97-AF65-F5344CB8AC3E}">
        <p14:creationId xmlns:p14="http://schemas.microsoft.com/office/powerpoint/2010/main" val="16878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black">
          <a:xfrm>
            <a:off x="827584" y="1772816"/>
            <a:ext cx="3513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PWM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사용 예시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000" b="1" dirty="0" err="1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서보모터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1259632" y="2399546"/>
            <a:ext cx="4968552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서보모터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(servomotor):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각도 제어가 가능한 모터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PWM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duty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따라 돌아가는 각이 정해짐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빨간 선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(+): 5V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노란 선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신호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): PWM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으로 사용할 핀에 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검정 선</a:t>
            </a: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(-): GND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에 연결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172926"/>
            <a:ext cx="1659494" cy="16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PWM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black">
          <a:xfrm>
            <a:off x="827584" y="1772816"/>
            <a:ext cx="3513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PWM </a:t>
            </a:r>
            <a:r>
              <a:rPr lang="ko-KR" altLang="en-US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사용 예시 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000" b="1" dirty="0" err="1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서보모터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7262627" y="5050049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duty=250</a:t>
            </a: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5174394" y="5050050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duty=200</a:t>
            </a:r>
          </a:p>
        </p:txBody>
      </p:sp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879104" y="5050049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duty=100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3017115" y="5050049"/>
            <a:ext cx="11462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duty=150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35308"/>
            <a:ext cx="1825391" cy="2433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435308"/>
            <a:ext cx="1825390" cy="2433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24" y="2443203"/>
            <a:ext cx="1819468" cy="24259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84" y="2440788"/>
            <a:ext cx="1821280" cy="242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Breadboard </a:t>
            </a:r>
            <a:r>
              <a:rPr lang="ko-KR" altLang="en-US" dirty="0" smtClean="0">
                <a:ea typeface="굴림" panose="020B0600000101010101" pitchFamily="50" charset="-127"/>
              </a:rPr>
              <a:t>사용법</a:t>
            </a:r>
            <a:endParaRPr lang="en-US" altLang="ko-KR" dirty="0" smtClean="0">
              <a:ea typeface="굴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89490">
            <a:off x="4206945" y="1142218"/>
            <a:ext cx="2376264" cy="2458519"/>
          </a:xfrm>
          <a:prstGeom prst="rect">
            <a:avLst/>
          </a:prstGeom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black">
          <a:xfrm>
            <a:off x="899592" y="1790589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- Breadboard (</a:t>
            </a:r>
            <a:r>
              <a:rPr lang="ko-KR" altLang="en-US" sz="2000" b="1" dirty="0" err="1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빵판</a:t>
            </a:r>
            <a:r>
              <a:rPr lang="en-US" altLang="ko-KR" sz="2000" b="1" dirty="0" smtClean="0">
                <a:solidFill>
                  <a:schemeClr val="tx2"/>
                </a:solidFill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2000" b="1" dirty="0">
              <a:solidFill>
                <a:schemeClr val="tx2"/>
              </a:solidFill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971600" y="2643153"/>
            <a:ext cx="68407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주로 실험용으로 사용</a:t>
            </a:r>
            <a:endParaRPr lang="en-US" altLang="ko-KR" sz="1500" b="1" dirty="0" smtClean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ko-KR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납땜이 필요 없는 </a:t>
            </a:r>
            <a:r>
              <a:rPr lang="ko-KR" altLang="en-US" sz="1500" b="1" dirty="0" err="1" smtClean="0">
                <a:ea typeface="굴림" panose="020B0600000101010101" pitchFamily="50" charset="-127"/>
                <a:cs typeface="Arial" panose="020B0604020202020204" pitchFamily="34" charset="0"/>
              </a:rPr>
              <a:t>무땜납</a:t>
            </a:r>
            <a:r>
              <a:rPr lang="ko-KR" altLang="en-US" sz="1500" b="1" dirty="0" smtClean="0">
                <a:ea typeface="굴림" panose="020B0600000101010101" pitchFamily="50" charset="-127"/>
                <a:cs typeface="Arial" panose="020B0604020202020204" pitchFamily="34" charset="0"/>
              </a:rPr>
              <a:t> 장치</a:t>
            </a:r>
            <a:endParaRPr lang="en-US" altLang="ko-KR" sz="15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">
  <a:themeElements>
    <a:clrScheme name="Custom 35">
      <a:dk1>
        <a:srgbClr val="000000"/>
      </a:dk1>
      <a:lt1>
        <a:srgbClr val="FFFFFF"/>
      </a:lt1>
      <a:dk2>
        <a:srgbClr val="234B57"/>
      </a:dk2>
      <a:lt2>
        <a:srgbClr val="B2B2B2"/>
      </a:lt2>
      <a:accent1>
        <a:srgbClr val="57ABD1"/>
      </a:accent1>
      <a:accent2>
        <a:srgbClr val="3B997C"/>
      </a:accent2>
      <a:accent3>
        <a:srgbClr val="889CDC"/>
      </a:accent3>
      <a:accent4>
        <a:srgbClr val="7FBF6D"/>
      </a:accent4>
      <a:accent5>
        <a:srgbClr val="E39E6B"/>
      </a:accent5>
      <a:accent6>
        <a:srgbClr val="B76974"/>
      </a:accent6>
      <a:hlink>
        <a:srgbClr val="5979BF"/>
      </a:hlink>
      <a:folHlink>
        <a:srgbClr val="90A8B0"/>
      </a:folHlink>
    </a:clrScheme>
    <a:fontScheme name="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 1">
        <a:dk1>
          <a:srgbClr val="000000"/>
        </a:dk1>
        <a:lt1>
          <a:srgbClr val="FFFFFF"/>
        </a:lt1>
        <a:dk2>
          <a:srgbClr val="4D3727"/>
        </a:dk2>
        <a:lt2>
          <a:srgbClr val="B2B2B2"/>
        </a:lt2>
        <a:accent1>
          <a:srgbClr val="D5752D"/>
        </a:accent1>
        <a:accent2>
          <a:srgbClr val="859A3A"/>
        </a:accent2>
        <a:accent3>
          <a:srgbClr val="FFFFFF"/>
        </a:accent3>
        <a:accent4>
          <a:srgbClr val="000000"/>
        </a:accent4>
        <a:accent5>
          <a:srgbClr val="E7BDAD"/>
        </a:accent5>
        <a:accent6>
          <a:srgbClr val="788B34"/>
        </a:accent6>
        <a:hlink>
          <a:srgbClr val="A79D71"/>
        </a:hlink>
        <a:folHlink>
          <a:srgbClr val="89B3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30311D"/>
        </a:dk1>
        <a:lt1>
          <a:srgbClr val="FFFFFF"/>
        </a:lt1>
        <a:dk2>
          <a:srgbClr val="384517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B6A436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3">
        <a:dk1>
          <a:srgbClr val="000000"/>
        </a:dk1>
        <a:lt1>
          <a:srgbClr val="FFFFFF"/>
        </a:lt1>
        <a:dk2>
          <a:srgbClr val="234B57"/>
        </a:dk2>
        <a:lt2>
          <a:srgbClr val="B2B2B2"/>
        </a:lt2>
        <a:accent1>
          <a:srgbClr val="57ABD1"/>
        </a:accent1>
        <a:accent2>
          <a:srgbClr val="3B997C"/>
        </a:accent2>
        <a:accent3>
          <a:srgbClr val="FFFFFF"/>
        </a:accent3>
        <a:accent4>
          <a:srgbClr val="000000"/>
        </a:accent4>
        <a:accent5>
          <a:srgbClr val="B4D2E5"/>
        </a:accent5>
        <a:accent6>
          <a:srgbClr val="358A70"/>
        </a:accent6>
        <a:hlink>
          <a:srgbClr val="5979B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222TGp_think_light_v3</Template>
  <TotalTime>1192</TotalTime>
  <Words>697</Words>
  <Application>Microsoft Office PowerPoint</Application>
  <PresentationFormat>화면 슬라이드 쇼(4:3)</PresentationFormat>
  <Paragraphs>148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Symbol</vt:lpstr>
      <vt:lpstr>Verdana</vt:lpstr>
      <vt:lpstr>Wingdings</vt:lpstr>
      <vt:lpstr>01</vt:lpstr>
      <vt:lpstr>Arduino</vt:lpstr>
      <vt:lpstr>Contents</vt:lpstr>
      <vt:lpstr>PWM</vt:lpstr>
      <vt:lpstr>PWM</vt:lpstr>
      <vt:lpstr>PWM</vt:lpstr>
      <vt:lpstr>PWM</vt:lpstr>
      <vt:lpstr>PWM</vt:lpstr>
      <vt:lpstr>PWM</vt:lpstr>
      <vt:lpstr>Breadboard 사용법</vt:lpstr>
      <vt:lpstr>Breadboard 사용법</vt:lpstr>
      <vt:lpstr>Breadboard 사용법</vt:lpstr>
      <vt:lpstr>예제</vt:lpstr>
      <vt:lpstr>예제</vt:lpstr>
      <vt:lpstr>예제</vt:lpstr>
      <vt:lpstr>예제</vt:lpstr>
      <vt:lpstr>예제</vt:lpstr>
      <vt:lpstr>예제</vt:lpstr>
      <vt:lpstr>예제</vt:lpstr>
      <vt:lpstr>예제</vt:lpstr>
      <vt:lpstr>시리얼 통신</vt:lpstr>
      <vt:lpstr>시리얼 통신</vt:lpstr>
      <vt:lpstr>시리얼 통신</vt:lpstr>
      <vt:lpstr>시리얼 통신</vt:lpstr>
      <vt:lpstr>시리얼 통신</vt:lpstr>
      <vt:lpstr>시리얼 통신</vt:lpstr>
      <vt:lpstr>PowerPoint 프레젠테이션</vt:lpstr>
    </vt:vector>
  </TitlesOfParts>
  <Company>Guild Design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이하연</dc:creator>
  <cp:lastModifiedBy>Jewon Kang</cp:lastModifiedBy>
  <cp:revision>73</cp:revision>
  <dcterms:created xsi:type="dcterms:W3CDTF">2016-02-02T05:08:36Z</dcterms:created>
  <dcterms:modified xsi:type="dcterms:W3CDTF">2016-03-30T10:02:21Z</dcterms:modified>
</cp:coreProperties>
</file>